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5"/>
    <p:restoredTop sz="96281"/>
  </p:normalViewPr>
  <p:slideViewPr>
    <p:cSldViewPr snapToGrid="0">
      <p:cViewPr varScale="1">
        <p:scale>
          <a:sx n="84" d="100"/>
          <a:sy n="84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6EF84-2E00-044C-849D-8EE21F69743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D7726-C94A-4140-BD3A-AF03877F6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6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C9DC-9B33-50D6-5A45-AEF1074F7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B872D-C5F5-AE88-2A89-38A7AB345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F356D-A140-1994-3156-ECD6E363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91D7-1606-9341-953E-4C6A330C2F9C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FDFE1-0D74-2EB0-D723-7936418F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C95E8-1CAF-D592-7486-5ECE3090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C916-2F46-AD46-A3E0-A7ED1C1F0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5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D5674-EABE-A137-B7AD-00D5266F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9EE15-A189-7BB4-967F-43BCCEFC2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3E9F0-C410-31F4-72F2-F9799CE36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BA7D-F91C-D546-89F5-6A1A7B17721F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5013C-463A-B6F5-5DA8-717F44D15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8DA79-F76F-D631-812E-ACC29746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C916-2F46-AD46-A3E0-A7ED1C1F0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2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2B0F52-0ACB-63D9-156F-347AA7D30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B5352-2B05-E214-A13F-A41DE79D0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1A8AE-DAA1-F924-9DBB-952B0BD0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7598-9FF4-3644-B976-94CE7DB64D05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23565-7F76-B8F4-0B79-AE6293225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4C41C-20CA-3930-4CD6-89A61203E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C916-2F46-AD46-A3E0-A7ED1C1F0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4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9D70-EC5B-64C4-2BD5-F57ADAF5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4A7E7-1C68-5107-6151-3E55CEA42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1680A-48E1-32DA-91AF-E8F51E8F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9971-2E1C-3B4F-B280-3956661CBACD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5186D-3091-C401-8675-CC3B39EE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E9682-AB2B-C94C-09D9-AB099E4E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C916-2F46-AD46-A3E0-A7ED1C1F0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5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97934-FA68-3886-0328-33580B96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C7CD5-AD29-A51B-5A50-85EDA6B93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82048-BE0B-1234-DF83-6A339BEFB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A729-E2E5-F447-9FB5-0C82B0F23E62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EBA29-D6B5-C060-3706-72F8EA88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73274-F1B3-EA95-BF52-A5082386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C916-2F46-AD46-A3E0-A7ED1C1F0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3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FD19F-ABF1-62A8-8216-9772507B3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1EE28-AD4D-4D24-695F-6EFB038A6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FB7C4-D441-5740-5C2D-71BD677AD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E4938-B1DD-F786-9CF4-33F3E6A6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309D-2F29-764C-A43F-2F50868B774E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719DC-28AD-6248-F798-B219B63A1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03E46-CA29-D101-48C1-9B511C94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C916-2F46-AD46-A3E0-A7ED1C1F0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9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6EA3E-21C1-F689-9360-5DDBEE6F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FC6A4-FE71-6C8E-94FD-2AE50AD00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01193-72B4-79DE-F5C7-26591C78E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48FA22-CF9A-2AA3-57EB-5F7B8DF97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030FB4-9675-EEE1-5018-94ECF3621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5FFC56-CD60-2A67-6F4F-9BC47572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F213-6211-E14A-AD82-0CC90C0BD983}" type="datetime1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02EE3-4B84-FF70-584F-2BDCB3EB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FA6DD-DDD2-E64F-E40E-1B20D955D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C916-2F46-AD46-A3E0-A7ED1C1F0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9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6FFEC-EBBA-FD6D-1478-7B54BFA0C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71424-9F75-94D0-C191-6818C2927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7C7C-142D-1C4A-A1AE-28EA07AE79A9}" type="datetime1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D8962-278B-D959-1546-323BEF03C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F0E23-2BBB-E8D1-1658-44495080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C916-2F46-AD46-A3E0-A7ED1C1F0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7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62F6C-AB41-5C96-AB01-D88BDC6D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555-17F7-B048-A5B5-FBF607829CD1}" type="datetime1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466BD3-DF07-E1FD-E265-BD932AC8E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FB170-0FB4-0837-4DC8-4DBAF66A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C916-2F46-AD46-A3E0-A7ED1C1F0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0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89CC-76EE-AA4A-6530-8265FB3B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F74D2-9F17-FDDE-67C5-7BC866CEB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75EE1-2384-3715-A43E-B873E318C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0AB08-AA01-389A-CD67-53B6A645F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FA67-A501-C742-92C5-6B661A8B08D8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323DC-378B-7E49-EC0D-9E15F5368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8368E-63F3-DC32-7166-3FECF9E9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C916-2F46-AD46-A3E0-A7ED1C1F0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3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5AE56-BBDE-440A-3350-989066B96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FBFAEE-C156-AC8A-8CBC-B94511048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E2884-423A-662D-6FCA-FC6D508DE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A80F8-DC3A-5382-2EEC-E9563B8E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A480-8424-274E-85AA-77DF744C405B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EEC61-E67C-95AC-1B6C-1081BD1AD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6AE4F-CEDE-AF20-BA47-9B6739A1F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C916-2F46-AD46-A3E0-A7ED1C1F0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1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88D6B0-08CF-F230-0747-73881F79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6BA3A-B385-C15D-A4DD-8C73CCECE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FEFAC-2DF5-AFFC-ED40-419D4BE35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87A74-7451-3145-A361-5991AFA0B39D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CF1AA-E750-7BA5-F442-0CA051CAC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C966E-A14F-C5A1-64F1-D7ACD4690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7C916-2F46-AD46-A3E0-A7ED1C1F0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5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20C96-499C-506D-89DB-576BFA68E7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Instrument Simulation and Flight Software Testing for Aspera SmallSat Telescope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6D2539-90EE-7D46-630B-F7C9911038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Jacob Chambers</a:t>
            </a:r>
          </a:p>
          <a:p>
            <a:r>
              <a:rPr lang="en-US" dirty="0"/>
              <a:t>Mentor: Dr. Carlos Vargas, Steward Observatory</a:t>
            </a:r>
          </a:p>
          <a:p>
            <a:r>
              <a:rPr lang="en-US" dirty="0"/>
              <a:t>University of Arizona</a:t>
            </a:r>
          </a:p>
        </p:txBody>
      </p:sp>
      <p:pic>
        <p:nvPicPr>
          <p:cNvPr id="4" name="Picture 4" descr="ua_logo_lg">
            <a:extLst>
              <a:ext uri="{FF2B5EF4-FFF2-40B4-BE49-F238E27FC236}">
                <a16:creationId xmlns:a16="http://schemas.microsoft.com/office/drawing/2014/main" id="{AEEA3C5F-798C-4AAD-733E-16F28B910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5602741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>
            <a:extLst>
              <a:ext uri="{FF2B5EF4-FFF2-40B4-BE49-F238E27FC236}">
                <a16:creationId xmlns:a16="http://schemas.microsoft.com/office/drawing/2014/main" id="{63714DDD-A4F5-819A-8BCC-4264D3FC8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75" y="5545136"/>
            <a:ext cx="1447799" cy="123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>
            <a:extLst>
              <a:ext uri="{FF2B5EF4-FFF2-40B4-BE49-F238E27FC236}">
                <a16:creationId xmlns:a16="http://schemas.microsoft.com/office/drawing/2014/main" id="{771E908E-0DAF-7995-B95F-8ABFBD09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415939" y="55083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7F3A8F7-766E-6EF0-CEA5-0602D193C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770" y="5872001"/>
            <a:ext cx="2005772" cy="6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61170-44F4-6FC9-1908-5DCD5DAE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C916-2F46-AD46-A3E0-A7ED1C1F08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58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5D20-6493-0629-73BC-17B4DE52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21B70-7440-A18F-9F01-DB08A197A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would like to thank:</a:t>
            </a:r>
          </a:p>
          <a:p>
            <a:r>
              <a:rPr lang="en-US" dirty="0"/>
              <a:t>My mentor: Carlos Vargas</a:t>
            </a:r>
          </a:p>
          <a:p>
            <a:r>
              <a:rPr lang="en-US" dirty="0"/>
              <a:t>My supervisors: Sanford Selznick and Miriam Keppler</a:t>
            </a:r>
          </a:p>
          <a:p>
            <a:r>
              <a:rPr lang="en-US" dirty="0"/>
              <a:t>The Aspera software team</a:t>
            </a:r>
          </a:p>
          <a:p>
            <a:r>
              <a:rPr lang="en-US" dirty="0"/>
              <a:t>The Arizona Space Grant staff and advisors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ua_logo_lg">
            <a:extLst>
              <a:ext uri="{FF2B5EF4-FFF2-40B4-BE49-F238E27FC236}">
                <a16:creationId xmlns:a16="http://schemas.microsoft.com/office/drawing/2014/main" id="{B79EA2FA-8F90-8EBB-F027-26365DDED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5602741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>
            <a:extLst>
              <a:ext uri="{FF2B5EF4-FFF2-40B4-BE49-F238E27FC236}">
                <a16:creationId xmlns:a16="http://schemas.microsoft.com/office/drawing/2014/main" id="{7076A30C-0262-BB39-EABF-947B3C293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75" y="5545136"/>
            <a:ext cx="1447799" cy="123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>
            <a:extLst>
              <a:ext uri="{FF2B5EF4-FFF2-40B4-BE49-F238E27FC236}">
                <a16:creationId xmlns:a16="http://schemas.microsoft.com/office/drawing/2014/main" id="{A19F1044-C587-C4E0-9831-136BB3AEE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415939" y="55083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5067444-B1A4-6519-E61F-B4377E3D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770" y="5872001"/>
            <a:ext cx="2005772" cy="6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0A5084-04D7-84EE-0D4B-2C1C1E30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C916-2F46-AD46-A3E0-A7ED1C1F08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3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5D20-6493-0629-73BC-17B4DE52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786" y="14821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Thank you!</a:t>
            </a:r>
            <a:endParaRPr lang="en-US" sz="4000" b="1" dirty="0"/>
          </a:p>
        </p:txBody>
      </p:sp>
      <p:pic>
        <p:nvPicPr>
          <p:cNvPr id="4" name="Picture 4" descr="ua_logo_lg">
            <a:extLst>
              <a:ext uri="{FF2B5EF4-FFF2-40B4-BE49-F238E27FC236}">
                <a16:creationId xmlns:a16="http://schemas.microsoft.com/office/drawing/2014/main" id="{B79EA2FA-8F90-8EBB-F027-26365DDED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5602741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>
            <a:extLst>
              <a:ext uri="{FF2B5EF4-FFF2-40B4-BE49-F238E27FC236}">
                <a16:creationId xmlns:a16="http://schemas.microsoft.com/office/drawing/2014/main" id="{7076A30C-0262-BB39-EABF-947B3C293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75" y="5545136"/>
            <a:ext cx="1447799" cy="123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>
            <a:extLst>
              <a:ext uri="{FF2B5EF4-FFF2-40B4-BE49-F238E27FC236}">
                <a16:creationId xmlns:a16="http://schemas.microsoft.com/office/drawing/2014/main" id="{A19F1044-C587-C4E0-9831-136BB3AEE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415939" y="55083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5067444-B1A4-6519-E61F-B4377E3D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770" y="5872001"/>
            <a:ext cx="2005772" cy="6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121498-083A-A9C0-F702-A5796A4D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C916-2F46-AD46-A3E0-A7ED1C1F0836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AB54F5-2452-427D-5499-9A7F2E8BD29B}"/>
              </a:ext>
            </a:extLst>
          </p:cNvPr>
          <p:cNvSpPr txBox="1"/>
          <p:nvPr/>
        </p:nvSpPr>
        <p:spPr>
          <a:xfrm>
            <a:off x="3050381" y="3244334"/>
            <a:ext cx="61007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Jacob Chambers</a:t>
            </a:r>
          </a:p>
          <a:p>
            <a:pPr algn="ctr"/>
            <a:r>
              <a:rPr lang="en-US" sz="2800" dirty="0"/>
              <a:t>University of Arizona</a:t>
            </a:r>
          </a:p>
          <a:p>
            <a:pPr algn="ctr"/>
            <a:r>
              <a:rPr lang="en-US" sz="2800" dirty="0" err="1"/>
              <a:t>chambersjacobj@gmail.com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248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CFFD5-58FF-D10E-68FB-B36896223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Aspera Mission</a:t>
            </a:r>
            <a:r>
              <a:rPr lang="en-US" sz="4800" b="1" dirty="0"/>
              <a:t> </a:t>
            </a:r>
            <a:r>
              <a:rPr lang="en-US" sz="4000" b="1" dirty="0"/>
              <a:t>Overview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BACCB-4313-ED2A-483B-2F7756794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244"/>
            <a:ext cx="5257800" cy="41397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Aspera is an ultraviolet (UV) small satellite mission designed to map O-VI emissions from nearby galaxies for the first time</a:t>
            </a:r>
          </a:p>
          <a:p>
            <a:r>
              <a:rPr lang="en-US" dirty="0"/>
              <a:t>The discoveries will help further understanding of the circumgalactic medium (CGM)</a:t>
            </a:r>
          </a:p>
          <a:p>
            <a:r>
              <a:rPr lang="en-US" dirty="0"/>
              <a:t>By the conclusion, we will have a better understanding of galaxies’ gaseous inflows and outflows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F42FD1-1181-BA29-E0FE-CD33FA9D3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656" y="1764426"/>
            <a:ext cx="4146144" cy="33291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948686-7950-7D58-8B66-1A8FE8EFB272}"/>
              </a:ext>
            </a:extLst>
          </p:cNvPr>
          <p:cNvSpPr txBox="1"/>
          <p:nvPr/>
        </p:nvSpPr>
        <p:spPr>
          <a:xfrm>
            <a:off x="7207656" y="5051896"/>
            <a:ext cx="4348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Source: </a:t>
            </a:r>
            <a:r>
              <a:rPr lang="en-US" sz="900" dirty="0" err="1"/>
              <a:t>Tumlinson</a:t>
            </a:r>
            <a:r>
              <a:rPr lang="en-US" sz="900" dirty="0"/>
              <a:t>, Peoples, and </a:t>
            </a:r>
            <a:r>
              <a:rPr lang="en-US" sz="900" dirty="0" err="1"/>
              <a:t>Werk</a:t>
            </a:r>
            <a:r>
              <a:rPr lang="en-US" sz="900" dirty="0"/>
              <a:t>, 2017 </a:t>
            </a:r>
          </a:p>
        </p:txBody>
      </p:sp>
      <p:pic>
        <p:nvPicPr>
          <p:cNvPr id="10" name="Picture 9" descr="AZSGC_sunset">
            <a:extLst>
              <a:ext uri="{FF2B5EF4-FFF2-40B4-BE49-F238E27FC236}">
                <a16:creationId xmlns:a16="http://schemas.microsoft.com/office/drawing/2014/main" id="{0835F947-4E29-E956-1B55-66BC23537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415939" y="55083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DF2DF-F38C-7077-FBD5-E1C2F392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C916-2F46-AD46-A3E0-A7ED1C1F08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5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B6C9D-1A9B-6F69-5CCB-D1E2A57F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Project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927A-1D1D-C295-A008-8966853EC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launch, it is imperative to ensure that all software is operational and tested</a:t>
            </a:r>
          </a:p>
          <a:p>
            <a:r>
              <a:rPr lang="en-US" dirty="0"/>
              <a:t>Project was separated into two important pre-launch components:</a:t>
            </a:r>
          </a:p>
          <a:p>
            <a:pPr marL="0" indent="0">
              <a:buNone/>
            </a:pPr>
            <a:r>
              <a:rPr lang="en-US" dirty="0"/>
              <a:t>	1. Configure a framework to ensure flight software is tested 	automatically before deployment</a:t>
            </a:r>
          </a:p>
          <a:p>
            <a:pPr marL="0" indent="0">
              <a:buNone/>
            </a:pPr>
            <a:r>
              <a:rPr lang="en-US" dirty="0"/>
              <a:t>	2. Design and create a simulator to generate sample “events” 	seen by the telescope during observations to allow for 	development of the data reduction pipeline</a:t>
            </a:r>
          </a:p>
        </p:txBody>
      </p:sp>
      <p:pic>
        <p:nvPicPr>
          <p:cNvPr id="8" name="Picture 7" descr="AZSGC_sunset">
            <a:extLst>
              <a:ext uri="{FF2B5EF4-FFF2-40B4-BE49-F238E27FC236}">
                <a16:creationId xmlns:a16="http://schemas.microsoft.com/office/drawing/2014/main" id="{5C795156-A65E-6A7C-BAE9-6061EC9B2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415939" y="55083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FE9E9-8807-952C-26D4-E117E88B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C916-2F46-AD46-A3E0-A7ED1C1F08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1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F23A8-3830-2B8B-6420-B9C40BBA1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Flight Software Testing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270FB-FEBA-61EE-9A2F-8F4A635D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testing frameworks for all software, written in both Python and C++</a:t>
            </a:r>
          </a:p>
          <a:p>
            <a:r>
              <a:rPr lang="en-US" dirty="0"/>
              <a:t>Develop a continuous integration/continuous development (CI/CD) pipeline to automate all tests in GitLab repository</a:t>
            </a:r>
          </a:p>
          <a:p>
            <a:r>
              <a:rPr lang="en-US" dirty="0"/>
              <a:t>Ensure that the test results can be viewed in a simple user interface</a:t>
            </a:r>
          </a:p>
        </p:txBody>
      </p:sp>
      <p:pic>
        <p:nvPicPr>
          <p:cNvPr id="4" name="Picture 3" descr="AZSGC_sunset">
            <a:extLst>
              <a:ext uri="{FF2B5EF4-FFF2-40B4-BE49-F238E27FC236}">
                <a16:creationId xmlns:a16="http://schemas.microsoft.com/office/drawing/2014/main" id="{9C4256B1-9841-82FD-94B1-9ED8A92F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415939" y="55083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F0F76-098B-E78C-5E51-5317261C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C916-2F46-AD46-A3E0-A7ED1C1F08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1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EE3BA-BE56-9C1D-2780-BDC7B0866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Flight Software Testing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E777-F21D-C64D-A5B5-FD5F6349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0424" cy="4351338"/>
          </a:xfrm>
        </p:spPr>
        <p:txBody>
          <a:bodyPr/>
          <a:lstStyle/>
          <a:p>
            <a:r>
              <a:rPr lang="en-US" dirty="0"/>
              <a:t>Pytest used for Python testing</a:t>
            </a:r>
          </a:p>
          <a:p>
            <a:r>
              <a:rPr lang="en-US" dirty="0"/>
              <a:t>Catch2 used for C++ testing</a:t>
            </a:r>
          </a:p>
          <a:p>
            <a:r>
              <a:rPr lang="en-US" dirty="0"/>
              <a:t>All “merge requests” in GitLab trigger the pipeline, compiling and running all tests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10BA83-998C-24DC-A137-9F38A376B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378" y="1690688"/>
            <a:ext cx="2680537" cy="29497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411204-27C1-B172-E735-10FCD4EC6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668741"/>
            <a:ext cx="7772400" cy="1824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ZSGC_sunset">
            <a:extLst>
              <a:ext uri="{FF2B5EF4-FFF2-40B4-BE49-F238E27FC236}">
                <a16:creationId xmlns:a16="http://schemas.microsoft.com/office/drawing/2014/main" id="{D248A1E9-2337-41B3-E17B-3D55A0736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415939" y="55083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B3F14-5341-93A8-97D5-20E4DDF2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C916-2F46-AD46-A3E0-A7ED1C1F08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3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9F96D-3284-B6BE-0694-4C12BCF49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Aspera Observation Overview</a:t>
            </a:r>
          </a:p>
        </p:txBody>
      </p:sp>
      <p:pic>
        <p:nvPicPr>
          <p:cNvPr id="4" name="Picture 3" descr="AZSGC_sunset">
            <a:extLst>
              <a:ext uri="{FF2B5EF4-FFF2-40B4-BE49-F238E27FC236}">
                <a16:creationId xmlns:a16="http://schemas.microsoft.com/office/drawing/2014/main" id="{E5D505F4-1CE1-49F5-B927-E2C478D7F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415939" y="55083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D9871D-EB27-59E3-CCBD-51202C1BA9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73" t="2987" r="3719" b="11986"/>
          <a:stretch/>
        </p:blipFill>
        <p:spPr>
          <a:xfrm>
            <a:off x="2486692" y="1264375"/>
            <a:ext cx="2790858" cy="2827093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AB566A8-FF5F-16F6-D0EA-ACBB1B0A7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051425"/>
              </p:ext>
            </p:extLst>
          </p:nvPr>
        </p:nvGraphicFramePr>
        <p:xfrm>
          <a:off x="4062304" y="4687899"/>
          <a:ext cx="365648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121">
                  <a:extLst>
                    <a:ext uri="{9D8B030D-6E8A-4147-A177-3AD203B41FA5}">
                      <a16:colId xmlns:a16="http://schemas.microsoft.com/office/drawing/2014/main" val="3061396600"/>
                    </a:ext>
                  </a:extLst>
                </a:gridCol>
                <a:gridCol w="914121">
                  <a:extLst>
                    <a:ext uri="{9D8B030D-6E8A-4147-A177-3AD203B41FA5}">
                      <a16:colId xmlns:a16="http://schemas.microsoft.com/office/drawing/2014/main" val="483530643"/>
                    </a:ext>
                  </a:extLst>
                </a:gridCol>
                <a:gridCol w="914121">
                  <a:extLst>
                    <a:ext uri="{9D8B030D-6E8A-4147-A177-3AD203B41FA5}">
                      <a16:colId xmlns:a16="http://schemas.microsoft.com/office/drawing/2014/main" val="3898117556"/>
                    </a:ext>
                  </a:extLst>
                </a:gridCol>
                <a:gridCol w="914121">
                  <a:extLst>
                    <a:ext uri="{9D8B030D-6E8A-4147-A177-3AD203B41FA5}">
                      <a16:colId xmlns:a16="http://schemas.microsoft.com/office/drawing/2014/main" val="2749280433"/>
                    </a:ext>
                  </a:extLst>
                </a:gridCol>
              </a:tblGrid>
              <a:tr h="3552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858102"/>
                  </a:ext>
                </a:extLst>
              </a:tr>
              <a:tr h="3552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19815"/>
                  </a:ext>
                </a:extLst>
              </a:tr>
              <a:tr h="3552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001976"/>
                  </a:ext>
                </a:extLst>
              </a:tr>
              <a:tr h="3552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076939"/>
                  </a:ext>
                </a:extLst>
              </a:tr>
              <a:tr h="3552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938124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3D8C362-44C8-7CFC-8833-17FB849C96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10" t="7808" r="8407" b="15763"/>
          <a:stretch/>
        </p:blipFill>
        <p:spPr>
          <a:xfrm>
            <a:off x="6914451" y="1314448"/>
            <a:ext cx="2790858" cy="27269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C73FC1-D095-F9DB-AE57-CAE4EC97D4F3}"/>
              </a:ext>
            </a:extLst>
          </p:cNvPr>
          <p:cNvSpPr txBox="1"/>
          <p:nvPr/>
        </p:nvSpPr>
        <p:spPr>
          <a:xfrm>
            <a:off x="8610599" y="4879022"/>
            <a:ext cx="218942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Photons are processed through optics and reach the microchannel plate (MCP) detector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CB0C87-8F15-3781-9359-C4257B87754D}"/>
              </a:ext>
            </a:extLst>
          </p:cNvPr>
          <p:cNvSpPr txBox="1"/>
          <p:nvPr/>
        </p:nvSpPr>
        <p:spPr>
          <a:xfrm>
            <a:off x="1506843" y="4586637"/>
            <a:ext cx="166365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Event lists are used as input to data reduction pipeline to generate scientific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17629-2DD8-1FC4-0122-9AC7BFCF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C916-2F46-AD46-A3E0-A7ED1C1F0836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C6226-B0FC-8486-39CF-7E85A4257434}"/>
              </a:ext>
            </a:extLst>
          </p:cNvPr>
          <p:cNvSpPr txBox="1"/>
          <p:nvPr/>
        </p:nvSpPr>
        <p:spPr>
          <a:xfrm>
            <a:off x="2367646" y="4108220"/>
            <a:ext cx="3028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Image Source: Lauren </a:t>
            </a:r>
            <a:r>
              <a:rPr lang="en-US" sz="900" dirty="0" err="1"/>
              <a:t>Corlies</a:t>
            </a:r>
            <a:endParaRPr lang="en-US" sz="9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384474-89E4-D301-496C-39E879D65EF5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5277550" y="2677920"/>
            <a:ext cx="1636901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182146E-DFFB-25DC-C440-6A1DCCD8FD2F}"/>
              </a:ext>
            </a:extLst>
          </p:cNvPr>
          <p:cNvCxnSpPr>
            <a:endCxn id="13" idx="0"/>
          </p:cNvCxnSpPr>
          <p:nvPr/>
        </p:nvCxnSpPr>
        <p:spPr>
          <a:xfrm>
            <a:off x="9705309" y="4150779"/>
            <a:ext cx="0" cy="728243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A516954-6B0C-C07E-3BCE-601279FF2E93}"/>
              </a:ext>
            </a:extLst>
          </p:cNvPr>
          <p:cNvCxnSpPr>
            <a:stCxn id="13" idx="1"/>
            <a:endCxn id="9" idx="3"/>
          </p:cNvCxnSpPr>
          <p:nvPr/>
        </p:nvCxnSpPr>
        <p:spPr>
          <a:xfrm flipH="1" flipV="1">
            <a:off x="7718788" y="5602299"/>
            <a:ext cx="891811" cy="15387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67609F-986E-7847-E85D-660A001765DA}"/>
              </a:ext>
            </a:extLst>
          </p:cNvPr>
          <p:cNvCxnSpPr>
            <a:cxnSpLocks/>
          </p:cNvCxnSpPr>
          <p:nvPr/>
        </p:nvCxnSpPr>
        <p:spPr>
          <a:xfrm flipH="1" flipV="1">
            <a:off x="3170493" y="5602299"/>
            <a:ext cx="891811" cy="1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50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92EF3-115F-1E66-6EE6-F5C1E6C12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Simulator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BBBCC-02D0-BFBD-8F3D-7CBAD7C9D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393"/>
            <a:ext cx="10515600" cy="4351338"/>
          </a:xfrm>
        </p:spPr>
        <p:txBody>
          <a:bodyPr/>
          <a:lstStyle/>
          <a:p>
            <a:r>
              <a:rPr lang="en-US" dirty="0"/>
              <a:t>Extract data from 3D emission cube data along the instrument field of view whose position and angle is provided by a user</a:t>
            </a:r>
          </a:p>
          <a:p>
            <a:r>
              <a:rPr lang="en-US" dirty="0"/>
              <a:t>Account for optical “blurring” by putting data through a gaussian filter</a:t>
            </a:r>
          </a:p>
          <a:p>
            <a:r>
              <a:rPr lang="en-US" dirty="0"/>
              <a:t>Transform emission cube data (surface brightness) into photon counts</a:t>
            </a:r>
          </a:p>
          <a:p>
            <a:r>
              <a:rPr lang="en-US" dirty="0"/>
              <a:t>Translate spatial and spectral coordinates into x and y values on the detector</a:t>
            </a:r>
          </a:p>
          <a:p>
            <a:r>
              <a:rPr lang="en-US" dirty="0"/>
              <a:t>Generate an event list in a flexible image transport system (FITS) file</a:t>
            </a:r>
          </a:p>
          <a:p>
            <a:endParaRPr lang="en-US" dirty="0"/>
          </a:p>
        </p:txBody>
      </p:sp>
      <p:pic>
        <p:nvPicPr>
          <p:cNvPr id="4" name="Picture 3" descr="AZSGC_sunset">
            <a:extLst>
              <a:ext uri="{FF2B5EF4-FFF2-40B4-BE49-F238E27FC236}">
                <a16:creationId xmlns:a16="http://schemas.microsoft.com/office/drawing/2014/main" id="{59E9A7AC-AD6F-FED9-19E5-544ECEED3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415939" y="55083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999EE-C020-B0F5-DAE2-99C08091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C916-2F46-AD46-A3E0-A7ED1C1F08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31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DA4E-4F48-94F0-F869-41FE5D367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Instrument Simulator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F2A9A9-5DFF-4B47-8FF0-80A4BF604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4514" y="1418252"/>
            <a:ext cx="4592654" cy="5368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4ABCE2-85D7-2B1C-C4E2-981F37F8C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93" y="1412460"/>
            <a:ext cx="4856309" cy="5368623"/>
          </a:xfrm>
          <a:prstGeom prst="rect">
            <a:avLst/>
          </a:prstGeom>
        </p:spPr>
      </p:pic>
      <p:pic>
        <p:nvPicPr>
          <p:cNvPr id="7" name="Picture 6" descr="AZSGC_sunset">
            <a:extLst>
              <a:ext uri="{FF2B5EF4-FFF2-40B4-BE49-F238E27FC236}">
                <a16:creationId xmlns:a16="http://schemas.microsoft.com/office/drawing/2014/main" id="{B608A7DF-25C8-17BE-321C-1500BE3E8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415939" y="55083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21CDBC-AB25-D93B-772F-CBC1C4F94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C916-2F46-AD46-A3E0-A7ED1C1F0836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1CE8F-61AF-E08A-1638-22E1E59B8849}"/>
              </a:ext>
            </a:extLst>
          </p:cNvPr>
          <p:cNvSpPr/>
          <p:nvPr/>
        </p:nvSpPr>
        <p:spPr>
          <a:xfrm>
            <a:off x="1843669" y="5099825"/>
            <a:ext cx="1427356" cy="252761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20F1D9-F39B-C035-A168-27B2F28D2CBC}"/>
              </a:ext>
            </a:extLst>
          </p:cNvPr>
          <p:cNvSpPr/>
          <p:nvPr/>
        </p:nvSpPr>
        <p:spPr>
          <a:xfrm>
            <a:off x="8237034" y="6164731"/>
            <a:ext cx="231745" cy="25093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5609B8-DF62-4FA3-10EE-D70A23491BA2}"/>
              </a:ext>
            </a:extLst>
          </p:cNvPr>
          <p:cNvSpPr/>
          <p:nvPr/>
        </p:nvSpPr>
        <p:spPr>
          <a:xfrm>
            <a:off x="7409875" y="3830034"/>
            <a:ext cx="231745" cy="246888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20F6E1-0A4D-1D45-3FD3-4D2B3AD70B57}"/>
              </a:ext>
            </a:extLst>
          </p:cNvPr>
          <p:cNvSpPr/>
          <p:nvPr/>
        </p:nvSpPr>
        <p:spPr>
          <a:xfrm>
            <a:off x="1752999" y="2268638"/>
            <a:ext cx="1518025" cy="337629"/>
          </a:xfrm>
          <a:prstGeom prst="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E02E82-3119-7027-5F8C-620AD097DD02}"/>
              </a:ext>
            </a:extLst>
          </p:cNvPr>
          <p:cNvSpPr/>
          <p:nvPr/>
        </p:nvSpPr>
        <p:spPr>
          <a:xfrm>
            <a:off x="9518397" y="5192860"/>
            <a:ext cx="231745" cy="246888"/>
          </a:xfrm>
          <a:prstGeom prst="ellipse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DDC4CE-D050-0888-776D-2839A75DB3CD}"/>
              </a:ext>
            </a:extLst>
          </p:cNvPr>
          <p:cNvSpPr/>
          <p:nvPr/>
        </p:nvSpPr>
        <p:spPr>
          <a:xfrm>
            <a:off x="1843668" y="5954670"/>
            <a:ext cx="1427356" cy="252761"/>
          </a:xfrm>
          <a:prstGeom prst="rect">
            <a:avLst/>
          </a:prstGeom>
          <a:noFill/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6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AC88-DE34-550D-EF91-F8F0E2919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AE517-97FE-BEA9-EB86-C9603EF8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393"/>
            <a:ext cx="10515600" cy="4351338"/>
          </a:xfrm>
        </p:spPr>
        <p:txBody>
          <a:bodyPr/>
          <a:lstStyle/>
          <a:p>
            <a:r>
              <a:rPr lang="en-US" dirty="0"/>
              <a:t>Continue writing flight software and corresponding tests, which will be auto-triggered by the pipeline</a:t>
            </a:r>
          </a:p>
          <a:p>
            <a:r>
              <a:rPr lang="en-US" dirty="0"/>
              <a:t>Use the simulator data to begin construction of the data reduction pipeline</a:t>
            </a:r>
          </a:p>
          <a:p>
            <a:r>
              <a:rPr lang="en-US" dirty="0"/>
              <a:t>Generate sample files based on given specifications provided by data archive that will allow for storage of data in perpetuity</a:t>
            </a:r>
          </a:p>
        </p:txBody>
      </p:sp>
      <p:pic>
        <p:nvPicPr>
          <p:cNvPr id="4" name="Picture 3" descr="AZSGC_sunset">
            <a:extLst>
              <a:ext uri="{FF2B5EF4-FFF2-40B4-BE49-F238E27FC236}">
                <a16:creationId xmlns:a16="http://schemas.microsoft.com/office/drawing/2014/main" id="{5EC8B03A-BF61-509B-97DE-E9444AB1C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415939" y="55083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5CC8D-BBAC-B025-B9FC-2AB17C89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C916-2F46-AD46-A3E0-A7ED1C1F08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66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482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Instrument Simulation and Flight Software Testing for Aspera SmallSat Telescope </vt:lpstr>
      <vt:lpstr>Aspera Mission Overview</vt:lpstr>
      <vt:lpstr>Project Objectives</vt:lpstr>
      <vt:lpstr>Flight Software Testing Procedure</vt:lpstr>
      <vt:lpstr>Flight Software Testing Results</vt:lpstr>
      <vt:lpstr>Aspera Observation Overview</vt:lpstr>
      <vt:lpstr>Simulator Procedure</vt:lpstr>
      <vt:lpstr>Instrument Simulator Results</vt:lpstr>
      <vt:lpstr>Next Steps</vt:lpstr>
      <vt:lpstr>Acknowledgements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Simulator and Flight Software Testing for Aspera SmallSat Telescope</dc:title>
  <dc:creator>Chambers, Jacob James - (jacobchambers)</dc:creator>
  <cp:lastModifiedBy>Coe, Michelle A - (macoe)</cp:lastModifiedBy>
  <cp:revision>10</cp:revision>
  <dcterms:created xsi:type="dcterms:W3CDTF">2023-03-27T00:04:20Z</dcterms:created>
  <dcterms:modified xsi:type="dcterms:W3CDTF">2023-04-14T21:32:43Z</dcterms:modified>
</cp:coreProperties>
</file>